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4" r:id="rId4"/>
  </p:sldMasterIdLst>
  <p:notesMasterIdLst>
    <p:notesMasterId r:id="rId10"/>
  </p:notesMasterIdLst>
  <p:sldIdLst>
    <p:sldId id="261" r:id="rId5"/>
    <p:sldId id="263" r:id="rId6"/>
    <p:sldId id="265" r:id="rId7"/>
    <p:sldId id="264" r:id="rId8"/>
    <p:sldId id="267" r:id="rId9"/>
  </p:sldIdLst>
  <p:sldSz cx="9144000" cy="6858000" type="screen4x3"/>
  <p:notesSz cx="6808788" cy="9940925"/>
  <p:defaultTex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ate Sweeney" initials="KS" lastIdx="1" clrIdx="0"/>
  <p:cmAuthor id="1" name="Justine Fitzpatrick" initials="JF" lastIdx="8" clrIdx="1">
    <p:extLst>
      <p:ext uri="{19B8F6BF-5375-455C-9EA6-DF929625EA0E}">
        <p15:presenceInfo xmlns:p15="http://schemas.microsoft.com/office/powerpoint/2012/main" userId="S-1-5-21-3685816821-1215056363-1987234180-84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002E"/>
    <a:srgbClr val="822433"/>
    <a:srgbClr val="00B092"/>
    <a:srgbClr val="00A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897" autoAdjust="0"/>
    <p:restoredTop sz="94707" autoAdjust="0"/>
  </p:normalViewPr>
  <p:slideViewPr>
    <p:cSldViewPr>
      <p:cViewPr varScale="1">
        <p:scale>
          <a:sx n="108" d="100"/>
          <a:sy n="108" d="100"/>
        </p:scale>
        <p:origin x="180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949E6C6-4B8F-4672-8CF4-FB16948CBE13}" type="datetimeFigureOut">
              <a:rPr lang="en-US"/>
              <a:pPr>
                <a:defRPr/>
              </a:pPr>
              <a:t>7/24/2019</a:t>
            </a:fld>
            <a:endParaRPr lang="en-US"/>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9AE0CBF3-2A0A-4409-B599-FEFEAF974B88}" type="slidenum">
              <a:rPr lang="en-US"/>
              <a:pPr>
                <a:defRPr/>
              </a:pPr>
              <a:t>‹#›</a:t>
            </a:fld>
            <a:endParaRPr lang="en-US"/>
          </a:p>
        </p:txBody>
      </p:sp>
    </p:spTree>
    <p:extLst>
      <p:ext uri="{BB962C8B-B14F-4D97-AF65-F5344CB8AC3E}">
        <p14:creationId xmlns:p14="http://schemas.microsoft.com/office/powerpoint/2010/main" val="3255171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84" charset="-128"/>
        <a:cs typeface="ヒラギノ角ゴ Pro W3" pitchFamily="84"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publications@phe.gov.uk"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2133303"/>
            <a:ext cx="9144000" cy="4724697"/>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a:p>
        </p:txBody>
      </p:sp>
      <p:sp>
        <p:nvSpPr>
          <p:cNvPr id="5" name="Rectangle 4"/>
          <p:cNvSpPr>
            <a:spLocks noChangeArrowheads="1"/>
          </p:cNvSpPr>
          <p:nvPr userDrawn="1"/>
        </p:nvSpPr>
        <p:spPr bwMode="auto">
          <a:xfrm>
            <a:off x="0" y="1988840"/>
            <a:ext cx="9144000" cy="144463"/>
          </a:xfrm>
          <a:prstGeom prst="rect">
            <a:avLst/>
          </a:prstGeom>
          <a:solidFill>
            <a:srgbClr val="00AE9E"/>
          </a:solidFill>
          <a:ln w="9525">
            <a:noFill/>
            <a:miter lim="800000"/>
            <a:headEnd/>
            <a:tailEnd/>
          </a:ln>
        </p:spPr>
        <p:txBody>
          <a:bodyPr anchor="ctr">
            <a:prstTxWarp prst="textNoShape">
              <a:avLst/>
            </a:prstTxWarp>
          </a:bodyPr>
          <a:lstStyle/>
          <a:p>
            <a:pPr algn="ctr" fontAlgn="auto">
              <a:spcBef>
                <a:spcPts val="0"/>
              </a:spcBef>
              <a:spcAft>
                <a:spcPts val="0"/>
              </a:spcAft>
              <a:defRPr/>
            </a:pPr>
            <a:endParaRPr lang="en-US" sz="1800">
              <a:solidFill>
                <a:schemeClr val="lt1"/>
              </a:solidFill>
              <a:latin typeface="+mn-lt"/>
              <a:ea typeface="+mn-ea"/>
              <a:cs typeface="+mn-cs"/>
            </a:endParaRPr>
          </a:p>
        </p:txBody>
      </p:sp>
      <p:sp>
        <p:nvSpPr>
          <p:cNvPr id="2" name="Title 1"/>
          <p:cNvSpPr>
            <a:spLocks noGrp="1"/>
          </p:cNvSpPr>
          <p:nvPr>
            <p:ph type="ctrTitle"/>
          </p:nvPr>
        </p:nvSpPr>
        <p:spPr>
          <a:xfrm>
            <a:off x="558000" y="2492896"/>
            <a:ext cx="7633648" cy="1724503"/>
          </a:xfrm>
          <a:ln>
            <a:noFill/>
          </a:ln>
        </p:spPr>
        <p:txBody>
          <a:bodyPr anchor="t">
            <a:noAutofit/>
          </a:bodyPr>
          <a:lstStyle>
            <a:lvl1pPr algn="l">
              <a:defRPr sz="45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558000" y="6021288"/>
            <a:ext cx="7633648" cy="338336"/>
          </a:xfrm>
        </p:spPr>
        <p:txBody>
          <a:bodyPr anchor="b">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descr="\\colhpafil004\Colindale_Data\HQ Group and LARS\Group Data\Design\Branding and logos\PHE logos with strapline\Small without Old French text\PHE small logo for A4.jpg"/>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3674110" cy="181229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548680"/>
            <a:ext cx="8028000" cy="648072"/>
          </a:xfrm>
        </p:spPr>
        <p:txBody>
          <a:bodyPr anchor="t" anchorCtr="0"/>
          <a:lstStyle>
            <a:lvl1pPr>
              <a:defRPr sz="4000" baseline="0">
                <a:solidFill>
                  <a:srgbClr val="00AE9E"/>
                </a:solidFill>
                <a:latin typeface="Arial"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558000" y="1412776"/>
            <a:ext cx="8028000" cy="4739679"/>
          </a:xfrm>
        </p:spPr>
        <p:txBody>
          <a:bodyPr/>
          <a:lstStyle>
            <a:lvl1pPr marL="4763" indent="-4763">
              <a:lnSpc>
                <a:spcPct val="114000"/>
              </a:lnSpc>
              <a:spcBef>
                <a:spcPts val="0"/>
              </a:spcBef>
              <a:defRPr sz="1800" b="0" baseline="0">
                <a:solidFill>
                  <a:schemeClr val="tx1"/>
                </a:solidFill>
              </a:defRPr>
            </a:lvl1pPr>
          </a:lstStyle>
          <a:p>
            <a:pPr lvl="0"/>
            <a:r>
              <a:rPr lang="en-US" dirty="0"/>
              <a:t>Text should be 12-18pt Arial. Do not use other fonts.</a:t>
            </a:r>
          </a:p>
          <a:p>
            <a:pPr lvl="0"/>
            <a:endParaRPr lang="en-US" b="1" dirty="0">
              <a:latin typeface="Arial" pitchFamily="84" charset="0"/>
            </a:endParaRPr>
          </a:p>
          <a:p>
            <a:pPr lvl="0"/>
            <a:r>
              <a:rPr lang="en-US" b="1" dirty="0">
                <a:latin typeface="Arial" pitchFamily="84" charset="0"/>
              </a:rPr>
              <a:t>Note</a:t>
            </a:r>
          </a:p>
          <a:p>
            <a:pPr lvl="0"/>
            <a:r>
              <a:rPr lang="en-US" dirty="0">
                <a:latin typeface="Arial" pitchFamily="84" charset="0"/>
              </a:rPr>
              <a:t>This template should NOT be used to create publications, as this may mean</a:t>
            </a:r>
          </a:p>
          <a:p>
            <a:pPr lvl="0"/>
            <a:r>
              <a:rPr lang="en-US" dirty="0">
                <a:latin typeface="Arial" pitchFamily="84" charset="0"/>
              </a:rPr>
              <a:t>publication on GOV.UK will not be possible. </a:t>
            </a:r>
          </a:p>
          <a:p>
            <a:pPr lvl="0"/>
            <a:endParaRPr lang="en-US" dirty="0">
              <a:latin typeface="Arial" pitchFamily="84" charset="0"/>
            </a:endParaRPr>
          </a:p>
          <a:p>
            <a:pPr lvl="0"/>
            <a:r>
              <a:rPr lang="en-US" dirty="0">
                <a:latin typeface="Arial" pitchFamily="84" charset="0"/>
              </a:rPr>
              <a:t>Please contact </a:t>
            </a:r>
            <a:r>
              <a:rPr lang="en-US" dirty="0">
                <a:latin typeface="Arial" pitchFamily="84" charset="0"/>
                <a:hlinkClick r:id="rId2"/>
              </a:rPr>
              <a:t>publications@phe.gov.uk</a:t>
            </a:r>
            <a:r>
              <a:rPr lang="en-US" dirty="0">
                <a:latin typeface="Arial" pitchFamily="84" charset="0"/>
              </a:rPr>
              <a:t> for more details</a:t>
            </a:r>
          </a:p>
          <a:p>
            <a:pPr lvl="0"/>
            <a:endParaRPr lang="en-US" dirty="0"/>
          </a:p>
        </p:txBody>
      </p:sp>
      <p:sp>
        <p:nvSpPr>
          <p:cNvPr id="5" name="Slide Number Placeholder 5"/>
          <p:cNvSpPr>
            <a:spLocks noGrp="1"/>
          </p:cNvSpPr>
          <p:nvPr>
            <p:ph type="sldNum" sz="quarter" idx="10"/>
          </p:nvPr>
        </p:nvSpPr>
        <p:spPr>
          <a:xfrm>
            <a:off x="0" y="6308725"/>
            <a:ext cx="9144000" cy="549275"/>
          </a:xfrm>
        </p:spPr>
        <p:txBody>
          <a:bodyPr/>
          <a:lstStyle>
            <a:lvl1pPr>
              <a:defRPr/>
            </a:lvl1pPr>
          </a:lstStyle>
          <a:p>
            <a:pPr marL="531813">
              <a:defRPr/>
            </a:pPr>
            <a:r>
              <a:rPr lang="en-US" dirty="0"/>
              <a:t>  </a:t>
            </a:r>
            <a:fld id="{2565FA6D-D4C8-4C4C-AC4B-3269734D34D8}" type="slidenum">
              <a:rPr lang="en-US" smtClean="0"/>
              <a:pPr marL="531813">
                <a:defRPr/>
              </a:pPr>
              <a:t>‹#›</a:t>
            </a:fld>
            <a:endParaRPr lang="en-US" dirty="0"/>
          </a:p>
        </p:txBody>
      </p:sp>
      <p:sp>
        <p:nvSpPr>
          <p:cNvPr id="6" name="Footer Placeholder 5"/>
          <p:cNvSpPr>
            <a:spLocks noGrp="1"/>
          </p:cNvSpPr>
          <p:nvPr>
            <p:ph type="ftr" sz="quarter" idx="11"/>
          </p:nvPr>
        </p:nvSpPr>
        <p:spPr/>
        <p:txBody>
          <a:bodyPr/>
          <a:lstStyle>
            <a:lvl1pPr marL="173038" indent="0" algn="l">
              <a:defRPr sz="1200" baseline="0">
                <a:solidFill>
                  <a:schemeClr val="bg1"/>
                </a:solidFill>
                <a:latin typeface="Arial" pitchFamily="34" charset="0"/>
              </a:defRPr>
            </a:lvl1pPr>
          </a:lstStyle>
          <a:p>
            <a:pPr>
              <a:defRPr/>
            </a:pPr>
            <a:r>
              <a:rPr lang="en-US"/>
              <a:t>Local Alcohol Profiles for England</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3" y="274638"/>
            <a:ext cx="8029575" cy="1143000"/>
          </a:xfrm>
          <a:prstGeom prst="rect">
            <a:avLst/>
          </a:prstGeom>
        </p:spPr>
        <p:txBody>
          <a:bodyPr vert="horz" lIns="0" tIns="0" rIns="0" bIns="0" rtlCol="0" anchor="ctr">
            <a:normAutofit/>
          </a:bodyPr>
          <a:lstStyle/>
          <a:p>
            <a:r>
              <a:rPr lang="en-US" dirty="0"/>
              <a:t>Click to edit Master title style</a:t>
            </a:r>
          </a:p>
        </p:txBody>
      </p:sp>
      <p:sp>
        <p:nvSpPr>
          <p:cNvPr id="1027" name="Text Placeholder 2"/>
          <p:cNvSpPr>
            <a:spLocks noGrp="1"/>
          </p:cNvSpPr>
          <p:nvPr>
            <p:ph type="body" idx="1"/>
          </p:nvPr>
        </p:nvSpPr>
        <p:spPr bwMode="auto">
          <a:xfrm>
            <a:off x="557213" y="1600200"/>
            <a:ext cx="8029575" cy="45259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5"/>
            <a:r>
              <a:rPr lang="en-US" dirty="0"/>
              <a:t>Fifth level</a:t>
            </a:r>
          </a:p>
        </p:txBody>
      </p:sp>
      <p:sp>
        <p:nvSpPr>
          <p:cNvPr id="7" name="Slide Number Placeholder 5"/>
          <p:cNvSpPr>
            <a:spLocks noGrp="1"/>
          </p:cNvSpPr>
          <p:nvPr>
            <p:ph type="sldNum" sz="quarter" idx="4"/>
          </p:nvPr>
        </p:nvSpPr>
        <p:spPr>
          <a:xfrm>
            <a:off x="0" y="6308725"/>
            <a:ext cx="9144000" cy="549275"/>
          </a:xfrm>
          <a:prstGeom prst="rect">
            <a:avLst/>
          </a:prstGeom>
          <a:solidFill>
            <a:schemeClr val="bg2"/>
          </a:solidFill>
        </p:spPr>
        <p:txBody>
          <a:bodyPr vert="horz" wrap="square" lIns="0" tIns="0" rIns="91440" bIns="0" numCol="1" anchor="ctr" anchorCtr="0" compatLnSpc="1">
            <a:prstTxWarp prst="textNoShape">
              <a:avLst/>
            </a:prstTxWarp>
          </a:bodyPr>
          <a:lstStyle>
            <a:lvl1pPr>
              <a:defRPr sz="1200">
                <a:solidFill>
                  <a:schemeClr val="bg1"/>
                </a:solidFill>
              </a:defRPr>
            </a:lvl1pPr>
          </a:lstStyle>
          <a:p>
            <a:pPr>
              <a:defRPr/>
            </a:pPr>
            <a:r>
              <a:rPr lang="en-US" dirty="0"/>
              <a:t>  </a:t>
            </a:r>
            <a:fld id="{45F8D313-CCBE-49D6-A3BC-57B1848DFB52}" type="slidenum">
              <a:rPr lang="en-US" smtClean="0"/>
              <a:pPr>
                <a:defRPr/>
              </a:pPr>
              <a:t>‹#›</a:t>
            </a:fld>
            <a:r>
              <a:rPr lang="en-US" dirty="0"/>
              <a:t> </a:t>
            </a:r>
          </a:p>
        </p:txBody>
      </p:sp>
      <p:sp>
        <p:nvSpPr>
          <p:cNvPr id="6" name="Footer Placeholder 5"/>
          <p:cNvSpPr>
            <a:spLocks noGrp="1"/>
          </p:cNvSpPr>
          <p:nvPr>
            <p:ph type="ftr" sz="quarter" idx="3"/>
          </p:nvPr>
        </p:nvSpPr>
        <p:spPr>
          <a:xfrm>
            <a:off x="900113" y="6308725"/>
            <a:ext cx="8064375" cy="549275"/>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en-US"/>
              <a:t>Local Alcohol Profiles for England</a:t>
            </a:r>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900" indent="-342900"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pe@phe.gov.uk" TargetMode="External"/><Relationship Id="rId2" Type="http://schemas.openxmlformats.org/officeDocument/2006/relationships/hyperlink" Target="https://fingertips.phe.org.uk/profile/local-alcohol-profiles" TargetMode="External"/><Relationship Id="rId1" Type="http://schemas.openxmlformats.org/officeDocument/2006/relationships/slideLayout" Target="../slideLayouts/slideLayout1.xml"/><Relationship Id="rId4" Type="http://schemas.openxmlformats.org/officeDocument/2006/relationships/hyperlink" Target="http://www.nationalarchives.gov.uk/doc/open-government-licence/version/2/"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ingertips.phe.org.uk/documents/LAPE_2017_User_Guide_071117.pdf" TargetMode="External"/><Relationship Id="rId2" Type="http://schemas.openxmlformats.org/officeDocument/2006/relationships/hyperlink" Target="https://fingertips.phe.org.uk/profile/local-alcohol-profiles"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Local Alcohol Profiles for England</a:t>
            </a:r>
            <a:br>
              <a:rPr lang="en-GB" dirty="0"/>
            </a:br>
            <a:r>
              <a:rPr lang="en-GB" sz="2800" dirty="0">
                <a:hlinkClick r:id="rId2"/>
              </a:rPr>
              <a:t>https://fingertips.phe.org.uk/profile/local-alcohol-profiles</a:t>
            </a:r>
            <a:endParaRPr lang="en-GB" sz="2800" dirty="0"/>
          </a:p>
        </p:txBody>
      </p:sp>
      <p:sp>
        <p:nvSpPr>
          <p:cNvPr id="3" name="Subtitle 2"/>
          <p:cNvSpPr>
            <a:spLocks noGrp="1"/>
          </p:cNvSpPr>
          <p:nvPr>
            <p:ph type="subTitle" idx="1"/>
          </p:nvPr>
        </p:nvSpPr>
        <p:spPr>
          <a:xfrm>
            <a:off x="539552" y="5013176"/>
            <a:ext cx="7633648" cy="410344"/>
          </a:xfrm>
        </p:spPr>
        <p:txBody>
          <a:bodyPr>
            <a:normAutofit fontScale="77500" lnSpcReduction="20000"/>
          </a:bodyPr>
          <a:lstStyle/>
          <a:p>
            <a:r>
              <a:rPr lang="en-GB" dirty="0"/>
              <a:t>Responsible statistician: </a:t>
            </a:r>
            <a:r>
              <a:rPr lang="en-GB" dirty="0">
                <a:solidFill>
                  <a:schemeClr val="tx1"/>
                </a:solidFill>
              </a:rPr>
              <a:t>Mark Cook</a:t>
            </a:r>
          </a:p>
          <a:p>
            <a:r>
              <a:rPr lang="en-GB" dirty="0"/>
              <a:t>For queries relating to this document, please contact: </a:t>
            </a:r>
            <a:r>
              <a:rPr lang="en-GB" u="sng" dirty="0">
                <a:hlinkClick r:id="rId3"/>
              </a:rPr>
              <a:t>lape@phe.gov.uk</a:t>
            </a:r>
            <a:r>
              <a:rPr lang="en-GB" u="sng" dirty="0"/>
              <a:t> </a:t>
            </a:r>
          </a:p>
        </p:txBody>
      </p:sp>
      <p:sp>
        <p:nvSpPr>
          <p:cNvPr id="4" name="Subtitle 2"/>
          <p:cNvSpPr txBox="1">
            <a:spLocks/>
          </p:cNvSpPr>
          <p:nvPr/>
        </p:nvSpPr>
        <p:spPr bwMode="auto">
          <a:xfrm>
            <a:off x="539552" y="5661248"/>
            <a:ext cx="7633648" cy="648072"/>
          </a:xfrm>
          <a:prstGeom prst="rect">
            <a:avLst/>
          </a:prstGeom>
          <a:noFill/>
          <a:ln w="9525">
            <a:noFill/>
            <a:miter lim="800000"/>
            <a:headEnd/>
            <a:tailEnd/>
          </a:ln>
        </p:spPr>
        <p:txBody>
          <a:bodyPr vert="horz" wrap="square" lIns="0" tIns="0" rIns="0" bIns="0" numCol="1" anchor="b" anchorCtr="0" compatLnSpc="1">
            <a:prstTxWarp prst="textNoShape">
              <a:avLst/>
            </a:prstTxWarp>
            <a:normAutofit fontScale="55000" lnSpcReduction="20000"/>
          </a:bodyPr>
          <a:lstStyle>
            <a:lvl1pPr marL="0" indent="0" algn="l" rtl="0" eaLnBrk="0" fontAlgn="base" hangingPunct="0">
              <a:spcBef>
                <a:spcPts val="0"/>
              </a:spcBef>
              <a:spcAft>
                <a:spcPct val="0"/>
              </a:spcAft>
              <a:buFont typeface="Arial" pitchFamily="84" charset="0"/>
              <a:buNone/>
              <a:defRPr sz="2000" b="0" i="0" kern="1200" baseline="0">
                <a:solidFill>
                  <a:schemeClr val="bg1"/>
                </a:solidFill>
                <a:latin typeface="Arial" pitchFamily="34" charset="0"/>
                <a:ea typeface="ヒラギノ角ゴ Pro W3" pitchFamily="84" charset="-128"/>
                <a:cs typeface="ヒラギノ角ゴ Pro W3" pitchFamily="84" charset="-128"/>
              </a:defRPr>
            </a:lvl1pPr>
            <a:lvl2pPr marL="457200" indent="0" algn="ctr" rtl="0" eaLnBrk="0" fontAlgn="base" hangingPunct="0">
              <a:spcBef>
                <a:spcPts val="600"/>
              </a:spcBef>
              <a:spcAft>
                <a:spcPct val="0"/>
              </a:spcAft>
              <a:buNone/>
              <a:defRPr kern="1200" baseline="0">
                <a:solidFill>
                  <a:schemeClr val="tx1">
                    <a:tint val="75000"/>
                  </a:schemeClr>
                </a:solidFill>
                <a:latin typeface="Arial" pitchFamily="34" charset="0"/>
                <a:ea typeface="ヒラギノ角ゴ Pro W3" pitchFamily="84" charset="-128"/>
                <a:cs typeface="+mn-cs"/>
              </a:defRPr>
            </a:lvl2pPr>
            <a:lvl3pPr marL="914400" indent="0" algn="ctr" rtl="0" eaLnBrk="0" fontAlgn="base" hangingPunct="0">
              <a:spcBef>
                <a:spcPts val="600"/>
              </a:spcBef>
              <a:spcAft>
                <a:spcPct val="0"/>
              </a:spcAft>
              <a:buFont typeface="Arial" pitchFamily="84" charset="0"/>
              <a:buNone/>
              <a:defRPr kern="1200">
                <a:solidFill>
                  <a:schemeClr val="tx1">
                    <a:tint val="75000"/>
                  </a:schemeClr>
                </a:solidFill>
                <a:latin typeface="Arial" pitchFamily="34" charset="0"/>
                <a:ea typeface="ヒラギノ角ゴ Pro W3" pitchFamily="84" charset="-128"/>
                <a:cs typeface="+mn-cs"/>
              </a:defRPr>
            </a:lvl3pPr>
            <a:lvl4pPr marL="1371600" indent="0" algn="ctr" rtl="0" eaLnBrk="0" fontAlgn="base" hangingPunct="0">
              <a:spcBef>
                <a:spcPts val="600"/>
              </a:spcBef>
              <a:spcAft>
                <a:spcPct val="0"/>
              </a:spcAft>
              <a:buFont typeface="Arial" pitchFamily="34" charset="0"/>
              <a:buNone/>
              <a:defRPr sz="1600" kern="1200">
                <a:solidFill>
                  <a:schemeClr val="tx1">
                    <a:tint val="75000"/>
                  </a:schemeClr>
                </a:solidFill>
                <a:latin typeface="Arial" pitchFamily="34" charset="0"/>
                <a:ea typeface="ヒラギノ角ゴ Pro W3" pitchFamily="84" charset="-128"/>
                <a:cs typeface="+mn-cs"/>
              </a:defRPr>
            </a:lvl4pPr>
            <a:lvl5pPr marL="1828800" indent="0" algn="ctr" rtl="0" eaLnBrk="0" fontAlgn="base" hangingPunct="0">
              <a:spcBef>
                <a:spcPct val="20000"/>
              </a:spcBef>
              <a:spcAft>
                <a:spcPct val="0"/>
              </a:spcAft>
              <a:buFont typeface="Arial" pitchFamily="34" charset="0"/>
              <a:buNone/>
              <a:defRPr sz="1500" kern="1200">
                <a:solidFill>
                  <a:schemeClr val="tx1">
                    <a:tint val="75000"/>
                  </a:schemeClr>
                </a:solidFill>
                <a:latin typeface="Arial" pitchFamily="34" charset="0"/>
                <a:ea typeface="ヒラギノ角ゴ Pro W3" pitchFamily="84" charset="-128"/>
                <a:cs typeface="+mn-cs"/>
              </a:defRPr>
            </a:lvl5pPr>
            <a:lvl6pPr marL="2286000" indent="0" algn="ctr" defTabSz="914400" rtl="0" eaLnBrk="1" latinLnBrk="0" hangingPunct="1">
              <a:spcBef>
                <a:spcPct val="20000"/>
              </a:spcBef>
              <a:buFontTx/>
              <a:buNone/>
              <a:defRPr sz="1400" kern="1200" baseline="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r>
              <a:rPr lang="en-GB" dirty="0"/>
              <a:t>First published: August 2019</a:t>
            </a:r>
          </a:p>
          <a:p>
            <a:r>
              <a:rPr lang="en-GB" dirty="0"/>
              <a:t>© Crown copyright 2019 </a:t>
            </a:r>
          </a:p>
          <a:p>
            <a:r>
              <a:rPr lang="en-GB" dirty="0"/>
              <a:t>Re-use of Crown copyright material (excluding logos) is allowed under the terms of the Open Government Licence, visit </a:t>
            </a:r>
            <a:r>
              <a:rPr lang="en-GB" dirty="0">
                <a:hlinkClick r:id="rId4"/>
              </a:rPr>
              <a:t>www.nationalarchives.gov.uk/doc/open-government-licence/version/2/</a:t>
            </a:r>
            <a:r>
              <a:rPr lang="en-GB" dirty="0"/>
              <a:t> for terms and conditions</a:t>
            </a:r>
            <a:endParaRPr lang="en-GB" u="sng"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ontent Placeholder 2"/>
          <p:cNvSpPr txBox="1">
            <a:spLocks/>
          </p:cNvSpPr>
          <p:nvPr/>
        </p:nvSpPr>
        <p:spPr bwMode="auto">
          <a:xfrm>
            <a:off x="4577269" y="1338521"/>
            <a:ext cx="3941992"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171450" indent="-171450">
              <a:buFontTx/>
              <a:buChar char="-"/>
            </a:pPr>
            <a:endParaRPr lang="en-GB" sz="1200" dirty="0"/>
          </a:p>
          <a:p>
            <a:pPr marL="171450" indent="-171450">
              <a:buFontTx/>
              <a:buChar char="-"/>
            </a:pPr>
            <a:endParaRPr lang="en-GB" sz="1200" dirty="0"/>
          </a:p>
          <a:p>
            <a:pPr marL="171450" indent="-171450">
              <a:buFontTx/>
              <a:buChar char="-"/>
            </a:pPr>
            <a:endParaRPr lang="en-GB" sz="1200" dirty="0"/>
          </a:p>
          <a:p>
            <a:pPr marL="0" indent="0"/>
            <a:endParaRPr lang="en-GB" sz="1000" b="1" dirty="0">
              <a:solidFill>
                <a:schemeClr val="bg2"/>
              </a:solidFill>
            </a:endParaRPr>
          </a:p>
          <a:p>
            <a:pPr marL="0" indent="0"/>
            <a:endParaRPr lang="en-GB" sz="1000" b="1" dirty="0">
              <a:solidFill>
                <a:schemeClr val="bg2"/>
              </a:solidFill>
            </a:endParaRPr>
          </a:p>
          <a:p>
            <a:pPr marL="0" indent="0"/>
            <a:endParaRPr lang="en-GB" sz="1100" dirty="0"/>
          </a:p>
          <a:p>
            <a:pPr marL="285750" indent="-285750">
              <a:buFontTx/>
              <a:buChar char="-"/>
            </a:pPr>
            <a:endParaRPr lang="en-GB" sz="1000" dirty="0"/>
          </a:p>
        </p:txBody>
      </p:sp>
      <p:sp>
        <p:nvSpPr>
          <p:cNvPr id="2" name="Title 1"/>
          <p:cNvSpPr>
            <a:spLocks noGrp="1"/>
          </p:cNvSpPr>
          <p:nvPr>
            <p:ph type="title"/>
          </p:nvPr>
        </p:nvSpPr>
        <p:spPr/>
        <p:txBody>
          <a:bodyPr>
            <a:normAutofit fontScale="90000"/>
          </a:bodyPr>
          <a:lstStyle/>
          <a:p>
            <a:r>
              <a:rPr lang="en-GB" sz="2400" dirty="0"/>
              <a:t>Local Alcohol Profiles for England: August 2019</a:t>
            </a:r>
            <a:br>
              <a:rPr lang="en-GB" sz="2400" dirty="0"/>
            </a:br>
            <a:r>
              <a:rPr lang="en-GB" sz="2000" dirty="0">
                <a:solidFill>
                  <a:srgbClr val="002776"/>
                </a:solidFill>
              </a:rPr>
              <a:t>Main findings</a:t>
            </a:r>
          </a:p>
        </p:txBody>
      </p:sp>
      <p:sp>
        <p:nvSpPr>
          <p:cNvPr id="3" name="Content Placeholder 2"/>
          <p:cNvSpPr>
            <a:spLocks noGrp="1"/>
          </p:cNvSpPr>
          <p:nvPr>
            <p:ph idx="1"/>
          </p:nvPr>
        </p:nvSpPr>
        <p:spPr>
          <a:xfrm>
            <a:off x="539552" y="1268760"/>
            <a:ext cx="3941992" cy="4739679"/>
          </a:xfrm>
        </p:spPr>
        <p:txBody>
          <a:bodyPr/>
          <a:lstStyle/>
          <a:p>
            <a:pPr marL="0" indent="0"/>
            <a:r>
              <a:rPr lang="en-GB" sz="1100" b="1" dirty="0">
                <a:solidFill>
                  <a:schemeClr val="bg2"/>
                </a:solidFill>
              </a:rPr>
              <a:t>Alcohol-related cancer incidence</a:t>
            </a:r>
          </a:p>
          <a:p>
            <a:pPr marL="0" indent="0"/>
            <a:endParaRPr lang="en-GB" sz="1100" dirty="0"/>
          </a:p>
          <a:p>
            <a:pPr marL="171450" indent="-171450">
              <a:buFont typeface="Wingdings" panose="05000000000000000000" pitchFamily="2" charset="2"/>
              <a:buChar char="§"/>
            </a:pPr>
            <a:r>
              <a:rPr lang="en-GB" sz="1100" dirty="0">
                <a:solidFill>
                  <a:schemeClr val="accent1"/>
                </a:solidFill>
              </a:rPr>
              <a:t>Between 2015-17 there were an estimated </a:t>
            </a:r>
            <a:r>
              <a:rPr lang="en-GB" sz="1100" b="1" dirty="0">
                <a:solidFill>
                  <a:schemeClr val="accent1"/>
                </a:solidFill>
              </a:rPr>
              <a:t>58,200 new alcohol-related cancer registrations</a:t>
            </a:r>
            <a:r>
              <a:rPr lang="en-GB" sz="1100" dirty="0">
                <a:solidFill>
                  <a:schemeClr val="accent1"/>
                </a:solidFill>
              </a:rPr>
              <a:t>. This equates to approximately 19,400 new cancer cases each year. </a:t>
            </a:r>
          </a:p>
          <a:p>
            <a:pPr marL="171450" indent="-171450">
              <a:buFontTx/>
              <a:buChar char="-"/>
            </a:pPr>
            <a:endParaRPr lang="en-GB" sz="1100" b="1" dirty="0">
              <a:solidFill>
                <a:schemeClr val="accent1"/>
              </a:solidFill>
            </a:endParaRPr>
          </a:p>
          <a:p>
            <a:pPr marL="171450" indent="-171450">
              <a:buFont typeface="Wingdings" panose="05000000000000000000" pitchFamily="2" charset="2"/>
              <a:buChar char="§"/>
            </a:pPr>
            <a:r>
              <a:rPr lang="en-GB" sz="1100" dirty="0">
                <a:solidFill>
                  <a:schemeClr val="accent1"/>
                </a:solidFill>
              </a:rPr>
              <a:t>The rate of new alcohol-related cancer has increased gradually between 2004-06 and 2011-13 for both males and females. However, since 2012-14 there have been minor reductions in the incidence rate for both genders.</a:t>
            </a:r>
          </a:p>
          <a:p>
            <a:pPr marL="0" indent="0"/>
            <a:endParaRPr lang="en-GB" sz="1100" dirty="0">
              <a:solidFill>
                <a:schemeClr val="accent1"/>
              </a:solidFill>
            </a:endParaRPr>
          </a:p>
          <a:p>
            <a:pPr marL="0" indent="0"/>
            <a:r>
              <a:rPr lang="en-GB" sz="1100" b="1" dirty="0">
                <a:solidFill>
                  <a:schemeClr val="bg2"/>
                </a:solidFill>
              </a:rPr>
              <a:t>Number of licensed premises per square kilometre</a:t>
            </a:r>
          </a:p>
          <a:p>
            <a:pPr marL="0" indent="0"/>
            <a:endParaRPr lang="en-GB" sz="1100" dirty="0">
              <a:solidFill>
                <a:schemeClr val="accent1"/>
              </a:solidFill>
            </a:endParaRPr>
          </a:p>
          <a:p>
            <a:pPr marL="171450" indent="-171450">
              <a:buFont typeface="Wingdings" panose="05000000000000000000" pitchFamily="2" charset="2"/>
              <a:buChar char="§"/>
            </a:pPr>
            <a:r>
              <a:rPr lang="en-GB" sz="1100" dirty="0">
                <a:solidFill>
                  <a:schemeClr val="accent1"/>
                </a:solidFill>
              </a:rPr>
              <a:t>In 2017/18 there were </a:t>
            </a:r>
            <a:r>
              <a:rPr lang="en-GB" sz="1100" b="1" dirty="0">
                <a:solidFill>
                  <a:schemeClr val="accent1"/>
                </a:solidFill>
              </a:rPr>
              <a:t>164,857 premises across England licensed to sell alcohol</a:t>
            </a:r>
            <a:r>
              <a:rPr lang="en-GB" sz="1100" dirty="0">
                <a:solidFill>
                  <a:schemeClr val="accent1"/>
                </a:solidFill>
              </a:rPr>
              <a:t>.</a:t>
            </a:r>
            <a:br>
              <a:rPr lang="en-GB" sz="1100" dirty="0">
                <a:solidFill>
                  <a:schemeClr val="accent1"/>
                </a:solidFill>
              </a:rPr>
            </a:br>
            <a:endParaRPr lang="en-GB" sz="1100" dirty="0">
              <a:solidFill>
                <a:schemeClr val="accent1"/>
              </a:solidFill>
            </a:endParaRPr>
          </a:p>
          <a:p>
            <a:pPr marL="171450" indent="-171450">
              <a:buFont typeface="Wingdings" panose="05000000000000000000" pitchFamily="2" charset="2"/>
              <a:buChar char="§"/>
            </a:pPr>
            <a:r>
              <a:rPr lang="en-GB" sz="1100" dirty="0">
                <a:solidFill>
                  <a:schemeClr val="accent1"/>
                </a:solidFill>
              </a:rPr>
              <a:t>As we would expect, the density of licensed premises largely mirrors population density, meaning London and the major cities have the greatest number of licensed premises per km².</a:t>
            </a:r>
            <a:endParaRPr lang="en-GB" sz="1100" dirty="0"/>
          </a:p>
          <a:p>
            <a:pPr marL="0" indent="0"/>
            <a:endParaRPr lang="en-GB" sz="1100" b="1" dirty="0"/>
          </a:p>
          <a:p>
            <a:pPr marL="0" indent="0"/>
            <a:endParaRPr lang="en-GB" sz="1000" b="1" dirty="0">
              <a:solidFill>
                <a:schemeClr val="bg2"/>
              </a:solidFill>
            </a:endParaRPr>
          </a:p>
          <a:p>
            <a:pPr marL="0" indent="0"/>
            <a:endParaRPr lang="en-GB" sz="1000" b="1" dirty="0">
              <a:solidFill>
                <a:schemeClr val="bg2"/>
              </a:solidFill>
            </a:endParaRPr>
          </a:p>
          <a:p>
            <a:pPr marL="0" indent="0"/>
            <a:endParaRPr lang="en-GB" sz="1100" dirty="0"/>
          </a:p>
          <a:p>
            <a:pPr marL="285750" indent="-285750">
              <a:buFontTx/>
              <a:buChar char="-"/>
            </a:pPr>
            <a:endParaRPr lang="en-GB" sz="1000" dirty="0"/>
          </a:p>
          <a:p>
            <a:pPr marL="285750" indent="-285750">
              <a:buFontTx/>
              <a:buChar char="-"/>
            </a:pPr>
            <a:endParaRPr lang="en-GB" sz="10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2</a:t>
            </a:fld>
            <a:endParaRPr lang="en-US" dirty="0"/>
          </a:p>
        </p:txBody>
      </p:sp>
      <p:sp>
        <p:nvSpPr>
          <p:cNvPr id="6" name="TextBox 5"/>
          <p:cNvSpPr txBox="1"/>
          <p:nvPr/>
        </p:nvSpPr>
        <p:spPr>
          <a:xfrm>
            <a:off x="4780115" y="1268760"/>
            <a:ext cx="3536299" cy="1446550"/>
          </a:xfrm>
          <a:prstGeom prst="rect">
            <a:avLst/>
          </a:prstGeom>
          <a:solidFill>
            <a:schemeClr val="bg2"/>
          </a:solidFill>
        </p:spPr>
        <p:txBody>
          <a:bodyPr wrap="square" rtlCol="0">
            <a:spAutoFit/>
          </a:bodyPr>
          <a:lstStyle/>
          <a:p>
            <a:r>
              <a:rPr lang="en-GB" sz="1100" b="1" dirty="0">
                <a:solidFill>
                  <a:schemeClr val="bg1"/>
                </a:solidFill>
              </a:rPr>
              <a:t>What’s new in LAPE?</a:t>
            </a:r>
          </a:p>
          <a:p>
            <a:endParaRPr lang="en-GB" sz="1100" dirty="0">
              <a:solidFill>
                <a:schemeClr val="bg1"/>
              </a:solidFill>
            </a:endParaRPr>
          </a:p>
          <a:p>
            <a:r>
              <a:rPr lang="en-GB" sz="1100" dirty="0">
                <a:solidFill>
                  <a:schemeClr val="bg1"/>
                </a:solidFill>
              </a:rPr>
              <a:t>This update of the Local Alcohol Profiles for England (LAPE) tool includes new data for the following indicators: </a:t>
            </a:r>
            <a:r>
              <a:rPr lang="en-GB" sz="1100" b="1" dirty="0">
                <a:solidFill>
                  <a:schemeClr val="bg1"/>
                </a:solidFill>
              </a:rPr>
              <a:t>Alcohol-related cancer incidence </a:t>
            </a:r>
            <a:r>
              <a:rPr lang="en-GB" sz="1100" dirty="0">
                <a:solidFill>
                  <a:schemeClr val="bg1"/>
                </a:solidFill>
              </a:rPr>
              <a:t>(2015-17)</a:t>
            </a:r>
            <a:r>
              <a:rPr lang="en-GB" sz="1100" b="1" dirty="0">
                <a:solidFill>
                  <a:schemeClr val="bg1"/>
                </a:solidFill>
              </a:rPr>
              <a:t> </a:t>
            </a:r>
            <a:r>
              <a:rPr lang="en-GB" sz="1100" dirty="0">
                <a:solidFill>
                  <a:schemeClr val="bg1"/>
                </a:solidFill>
              </a:rPr>
              <a:t>and</a:t>
            </a:r>
            <a:r>
              <a:rPr lang="en-GB" sz="1100" b="1" dirty="0">
                <a:solidFill>
                  <a:schemeClr val="bg1"/>
                </a:solidFill>
              </a:rPr>
              <a:t> Number of licensed premises per square kilometre </a:t>
            </a:r>
            <a:r>
              <a:rPr lang="en-GB" sz="1100" dirty="0">
                <a:solidFill>
                  <a:schemeClr val="bg1"/>
                </a:solidFill>
              </a:rPr>
              <a:t>(2017/18).</a:t>
            </a:r>
          </a:p>
          <a:p>
            <a:endParaRPr lang="en-GB" sz="1100" dirty="0"/>
          </a:p>
        </p:txBody>
      </p:sp>
      <p:sp>
        <p:nvSpPr>
          <p:cNvPr id="5" name="Footer Placeholder 4"/>
          <p:cNvSpPr>
            <a:spLocks noGrp="1"/>
          </p:cNvSpPr>
          <p:nvPr>
            <p:ph type="ftr" sz="quarter" idx="11"/>
          </p:nvPr>
        </p:nvSpPr>
        <p:spPr/>
        <p:txBody>
          <a:bodyPr/>
          <a:lstStyle/>
          <a:p>
            <a:pPr>
              <a:defRPr/>
            </a:pPr>
            <a:r>
              <a:rPr lang="en-US"/>
              <a:t>Local Alcohol Profiles for England</a:t>
            </a:r>
            <a:endParaRPr lang="en-US" dirty="0"/>
          </a:p>
        </p:txBody>
      </p:sp>
      <p:sp>
        <p:nvSpPr>
          <p:cNvPr id="9" name="TextBox 8">
            <a:extLst>
              <a:ext uri="{FF2B5EF4-FFF2-40B4-BE49-F238E27FC236}">
                <a16:creationId xmlns:a16="http://schemas.microsoft.com/office/drawing/2014/main" id="{CB9BCCAE-4DA7-456B-964C-368AEE67F3FA}"/>
              </a:ext>
            </a:extLst>
          </p:cNvPr>
          <p:cNvSpPr txBox="1"/>
          <p:nvPr/>
        </p:nvSpPr>
        <p:spPr>
          <a:xfrm>
            <a:off x="4780115" y="2890320"/>
            <a:ext cx="3536299" cy="3139321"/>
          </a:xfrm>
          <a:prstGeom prst="rect">
            <a:avLst/>
          </a:prstGeom>
          <a:solidFill>
            <a:srgbClr val="00B092"/>
          </a:solidFill>
        </p:spPr>
        <p:txBody>
          <a:bodyPr wrap="square" rtlCol="0">
            <a:spAutoFit/>
          </a:bodyPr>
          <a:lstStyle/>
          <a:p>
            <a:r>
              <a:rPr lang="en-GB" sz="1100" b="1" dirty="0">
                <a:solidFill>
                  <a:schemeClr val="bg1"/>
                </a:solidFill>
              </a:rPr>
              <a:t>Definitions</a:t>
            </a:r>
          </a:p>
          <a:p>
            <a:endParaRPr lang="en-GB" sz="1100" b="1" dirty="0">
              <a:solidFill>
                <a:schemeClr val="bg1"/>
              </a:solidFill>
            </a:endParaRPr>
          </a:p>
          <a:p>
            <a:r>
              <a:rPr lang="en-GB" sz="1100" b="1" dirty="0">
                <a:solidFill>
                  <a:schemeClr val="bg1"/>
                </a:solidFill>
              </a:rPr>
              <a:t>Alcohol-related cancer incidence: </a:t>
            </a:r>
            <a:r>
              <a:rPr lang="en-GB" sz="1100" dirty="0">
                <a:solidFill>
                  <a:schemeClr val="bg1"/>
                </a:solidFill>
              </a:rPr>
              <a:t>Alcohol attributable fractions are applied to cancer incidence by age and gender for the six cancer types with a recognised link to alcohol consumption:</a:t>
            </a:r>
          </a:p>
          <a:p>
            <a:pPr marL="171450" indent="-171450">
              <a:buFont typeface="Arial" panose="020B0604020202020204" pitchFamily="34" charset="0"/>
              <a:buChar char="•"/>
            </a:pPr>
            <a:r>
              <a:rPr lang="en-GB" sz="1100" dirty="0">
                <a:solidFill>
                  <a:schemeClr val="bg1"/>
                </a:solidFill>
              </a:rPr>
              <a:t>lCD-10 codes C00-C14, Lips, oral cavity and pharynx</a:t>
            </a:r>
          </a:p>
          <a:p>
            <a:pPr marL="171450" indent="-171450">
              <a:buFont typeface="Arial" panose="020B0604020202020204" pitchFamily="34" charset="0"/>
              <a:buChar char="•"/>
            </a:pPr>
            <a:r>
              <a:rPr lang="en-GB" sz="1100" dirty="0">
                <a:solidFill>
                  <a:schemeClr val="bg1"/>
                </a:solidFill>
              </a:rPr>
              <a:t>ICD-10 code C15, Oesophagus </a:t>
            </a:r>
          </a:p>
          <a:p>
            <a:pPr marL="171450" indent="-171450">
              <a:buFont typeface="Arial" panose="020B0604020202020204" pitchFamily="34" charset="0"/>
              <a:buChar char="•"/>
            </a:pPr>
            <a:r>
              <a:rPr lang="en-GB" sz="1100" dirty="0">
                <a:solidFill>
                  <a:schemeClr val="bg1"/>
                </a:solidFill>
              </a:rPr>
              <a:t>ICD-10 code C18-C21, Colorectal</a:t>
            </a:r>
          </a:p>
          <a:p>
            <a:pPr marL="171450" indent="-171450">
              <a:buFont typeface="Arial" panose="020B0604020202020204" pitchFamily="34" charset="0"/>
              <a:buChar char="•"/>
            </a:pPr>
            <a:r>
              <a:rPr lang="en-GB" sz="1100" dirty="0">
                <a:solidFill>
                  <a:schemeClr val="bg1"/>
                </a:solidFill>
              </a:rPr>
              <a:t>ICD-10 code C22, Liver</a:t>
            </a:r>
          </a:p>
          <a:p>
            <a:pPr marL="171450" indent="-171450">
              <a:buFont typeface="Arial" panose="020B0604020202020204" pitchFamily="34" charset="0"/>
              <a:buChar char="•"/>
            </a:pPr>
            <a:r>
              <a:rPr lang="en-GB" sz="1100" dirty="0">
                <a:solidFill>
                  <a:schemeClr val="bg1"/>
                </a:solidFill>
              </a:rPr>
              <a:t>ICD-10 code C32, Larynx</a:t>
            </a:r>
          </a:p>
          <a:p>
            <a:pPr marL="171450" indent="-171450">
              <a:buFont typeface="Arial" panose="020B0604020202020204" pitchFamily="34" charset="0"/>
              <a:buChar char="•"/>
            </a:pPr>
            <a:r>
              <a:rPr lang="en-GB" sz="1100" dirty="0">
                <a:solidFill>
                  <a:schemeClr val="bg1"/>
                </a:solidFill>
              </a:rPr>
              <a:t>ICD-10 code C50, Breast.</a:t>
            </a:r>
          </a:p>
          <a:p>
            <a:pPr marL="171450" indent="-171450">
              <a:buFont typeface="Arial" panose="020B0604020202020204" pitchFamily="34" charset="0"/>
              <a:buChar char="•"/>
            </a:pPr>
            <a:endParaRPr lang="en-GB" sz="1100" dirty="0">
              <a:solidFill>
                <a:schemeClr val="bg1"/>
              </a:solidFill>
            </a:endParaRPr>
          </a:p>
          <a:p>
            <a:r>
              <a:rPr lang="en-GB" sz="1100" b="1" dirty="0">
                <a:solidFill>
                  <a:schemeClr val="bg1"/>
                </a:solidFill>
              </a:rPr>
              <a:t>Number of licensed premises per square kilometre</a:t>
            </a:r>
            <a:r>
              <a:rPr lang="en-GB" sz="1100" dirty="0">
                <a:solidFill>
                  <a:schemeClr val="bg1"/>
                </a:solidFill>
              </a:rPr>
              <a:t>: Number of premises with certificates permitted to sell or supply alcohol on-trade and/or off-trade per square kilometre.</a:t>
            </a:r>
          </a:p>
        </p:txBody>
      </p:sp>
    </p:spTree>
    <p:extLst>
      <p:ext uri="{BB962C8B-B14F-4D97-AF65-F5344CB8AC3E}">
        <p14:creationId xmlns:p14="http://schemas.microsoft.com/office/powerpoint/2010/main" val="15855272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Local Alcohol Profiles for England: August 2019</a:t>
            </a:r>
            <a:br>
              <a:rPr lang="en-GB" sz="2400" dirty="0"/>
            </a:br>
            <a:r>
              <a:rPr lang="en-GB" sz="1800" dirty="0">
                <a:solidFill>
                  <a:srgbClr val="002776"/>
                </a:solidFill>
              </a:rPr>
              <a:t>Alcohol-related cancer incidence</a:t>
            </a:r>
          </a:p>
        </p:txBody>
      </p:sp>
      <p:sp>
        <p:nvSpPr>
          <p:cNvPr id="3" name="Content Placeholder 2"/>
          <p:cNvSpPr>
            <a:spLocks noGrp="1"/>
          </p:cNvSpPr>
          <p:nvPr>
            <p:ph idx="1"/>
          </p:nvPr>
        </p:nvSpPr>
        <p:spPr>
          <a:xfrm>
            <a:off x="558000" y="1412774"/>
            <a:ext cx="4014000" cy="4739679"/>
          </a:xfrm>
        </p:spPr>
        <p:txBody>
          <a:bodyPr/>
          <a:lstStyle/>
          <a:p>
            <a:pPr marL="0" indent="0"/>
            <a:r>
              <a:rPr lang="en-GB" sz="1100" dirty="0">
                <a:solidFill>
                  <a:schemeClr val="accent1"/>
                </a:solidFill>
              </a:rPr>
              <a:t>Between 2015-17 there were an estimated 58,200 cancer registrations which were related to alcohol consumption. This equates to approximately 19,400 new cancer cases each year attributed to alcohol.</a:t>
            </a:r>
          </a:p>
          <a:p>
            <a:pPr marL="0" indent="0"/>
            <a:endParaRPr lang="en-GB" sz="1100" dirty="0">
              <a:solidFill>
                <a:schemeClr val="accent1"/>
              </a:solidFill>
            </a:endParaRPr>
          </a:p>
          <a:p>
            <a:pPr marL="0" indent="0"/>
            <a:r>
              <a:rPr lang="en-GB" sz="1100" dirty="0"/>
              <a:t>Figure 1. Alcohol-related cancer incidence by gender, England</a:t>
            </a:r>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solidFill>
                <a:schemeClr val="accent1"/>
              </a:solidFill>
            </a:endParaRPr>
          </a:p>
          <a:p>
            <a:pPr marL="0" indent="0"/>
            <a:r>
              <a:rPr lang="en-GB" sz="1100" dirty="0">
                <a:solidFill>
                  <a:schemeClr val="accent1"/>
                </a:solidFill>
              </a:rPr>
              <a:t>The rate of alcohol-related cancers in males increased gradually between 2004-06 and 2011-13 and fell in each subsequent period. In the three-year period 2015-17, the rate in males remained static at 39.3 alcohol-related cancers per 100,000 population. The rate of new alcohol-related cancers in females increased each period to 2013-15 but has reduced for the most recent two periods and is currently 36.8 per 100,000 population.</a:t>
            </a:r>
          </a:p>
          <a:p>
            <a:pPr marL="0" indent="0"/>
            <a:endParaRPr lang="en-GB" sz="11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3</a:t>
            </a:fld>
            <a:endParaRPr lang="en-US" dirty="0"/>
          </a:p>
        </p:txBody>
      </p:sp>
      <p:sp>
        <p:nvSpPr>
          <p:cNvPr id="5" name="Footer Placeholder 4"/>
          <p:cNvSpPr>
            <a:spLocks noGrp="1"/>
          </p:cNvSpPr>
          <p:nvPr>
            <p:ph type="ftr" sz="quarter" idx="11"/>
          </p:nvPr>
        </p:nvSpPr>
        <p:spPr/>
        <p:txBody>
          <a:bodyPr/>
          <a:lstStyle/>
          <a:p>
            <a:pPr>
              <a:defRPr/>
            </a:pPr>
            <a:r>
              <a:rPr lang="en-US"/>
              <a:t>Local Alcohol Profiles for England</a:t>
            </a:r>
            <a:endParaRPr lang="en-US" dirty="0"/>
          </a:p>
        </p:txBody>
      </p:sp>
      <p:sp>
        <p:nvSpPr>
          <p:cNvPr id="8" name="Content Placeholder 2"/>
          <p:cNvSpPr txBox="1">
            <a:spLocks/>
          </p:cNvSpPr>
          <p:nvPr/>
        </p:nvSpPr>
        <p:spPr bwMode="auto">
          <a:xfrm>
            <a:off x="4658162" y="1196753"/>
            <a:ext cx="4018702" cy="495570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endParaRPr lang="en-GB" sz="1100" dirty="0"/>
          </a:p>
          <a:p>
            <a:pPr marL="0" indent="0"/>
            <a:r>
              <a:rPr lang="en-GB" sz="1100" dirty="0">
                <a:solidFill>
                  <a:schemeClr val="accent1"/>
                </a:solidFill>
              </a:rPr>
              <a:t>Alcohol-related cancer incidence rates are higher for those in the most deprived decile (40.5 per 100,000) compared to the least deprived decile (35.4 per 100,000).  For 2015-2017, Manchester (49.4 per 100,000) had the highest rate followed by Blackpool (48.8 per 100,000), while Westminster (28.8 per 100,000) had the lowest followed by Kensington &amp; Chelsea (29.6 per 100,000).</a:t>
            </a:r>
          </a:p>
          <a:p>
            <a:pPr marL="0" indent="0"/>
            <a:endParaRPr lang="en-GB" sz="1100" dirty="0"/>
          </a:p>
          <a:p>
            <a:pPr marL="0" indent="0"/>
            <a:r>
              <a:rPr lang="en-GB" sz="1100" dirty="0"/>
              <a:t>Figure 2. </a:t>
            </a:r>
            <a:r>
              <a:rPr lang="en-US" sz="1100" dirty="0"/>
              <a:t>Alcohol-related cancer incidence, District and UA</a:t>
            </a:r>
            <a:endParaRPr lang="en-US" sz="1100" b="1"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800" dirty="0"/>
          </a:p>
          <a:p>
            <a:pPr marL="0" indent="0"/>
            <a:endParaRPr lang="en-GB" sz="8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1100" dirty="0"/>
          </a:p>
          <a:p>
            <a:pPr marL="0" indent="0"/>
            <a:endParaRPr lang="en-GB" sz="400" dirty="0"/>
          </a:p>
          <a:p>
            <a:pPr marL="0" indent="0"/>
            <a:endParaRPr lang="en-GB" sz="400" dirty="0"/>
          </a:p>
          <a:p>
            <a:pPr marL="0" indent="0"/>
            <a:endParaRPr lang="en-GB" sz="400" dirty="0"/>
          </a:p>
        </p:txBody>
      </p:sp>
      <p:pic>
        <p:nvPicPr>
          <p:cNvPr id="6" name="Picture 5">
            <a:extLst>
              <a:ext uri="{FF2B5EF4-FFF2-40B4-BE49-F238E27FC236}">
                <a16:creationId xmlns:a16="http://schemas.microsoft.com/office/drawing/2014/main" id="{BEE889F7-E4BA-4531-BE93-D2375B51B671}"/>
              </a:ext>
            </a:extLst>
          </p:cNvPr>
          <p:cNvPicPr>
            <a:picLocks noChangeAspect="1"/>
          </p:cNvPicPr>
          <p:nvPr/>
        </p:nvPicPr>
        <p:blipFill>
          <a:blip r:embed="rId2"/>
          <a:stretch>
            <a:fillRect/>
          </a:stretch>
        </p:blipFill>
        <p:spPr>
          <a:xfrm>
            <a:off x="644162" y="2648604"/>
            <a:ext cx="3420000" cy="2052000"/>
          </a:xfrm>
          <a:prstGeom prst="rect">
            <a:avLst/>
          </a:prstGeom>
        </p:spPr>
      </p:pic>
      <p:pic>
        <p:nvPicPr>
          <p:cNvPr id="7" name="Picture 6">
            <a:extLst>
              <a:ext uri="{FF2B5EF4-FFF2-40B4-BE49-F238E27FC236}">
                <a16:creationId xmlns:a16="http://schemas.microsoft.com/office/drawing/2014/main" id="{164FB251-61B4-43B7-8F67-0E2D318DEB42}"/>
              </a:ext>
            </a:extLst>
          </p:cNvPr>
          <p:cNvPicPr>
            <a:picLocks noChangeAspect="1"/>
          </p:cNvPicPr>
          <p:nvPr/>
        </p:nvPicPr>
        <p:blipFill>
          <a:blip r:embed="rId3"/>
          <a:stretch>
            <a:fillRect/>
          </a:stretch>
        </p:blipFill>
        <p:spPr>
          <a:xfrm>
            <a:off x="5298828" y="2910968"/>
            <a:ext cx="2737369" cy="3370386"/>
          </a:xfrm>
          <a:prstGeom prst="rect">
            <a:avLst/>
          </a:prstGeom>
        </p:spPr>
      </p:pic>
    </p:spTree>
    <p:extLst>
      <p:ext uri="{BB962C8B-B14F-4D97-AF65-F5344CB8AC3E}">
        <p14:creationId xmlns:p14="http://schemas.microsoft.com/office/powerpoint/2010/main" val="4051883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700" dirty="0"/>
              <a:t>Local Alcohol Profiles for England: August 2019</a:t>
            </a:r>
            <a:br>
              <a:rPr lang="en-GB" sz="2800" dirty="0"/>
            </a:br>
            <a:r>
              <a:rPr lang="en-GB" sz="2000" dirty="0">
                <a:solidFill>
                  <a:srgbClr val="002776"/>
                </a:solidFill>
              </a:rPr>
              <a:t>Number of premises licensed to sell alcohol per square kilometre</a:t>
            </a:r>
            <a:br>
              <a:rPr lang="en-GB" sz="2800" dirty="0"/>
            </a:br>
            <a:endParaRPr lang="en-GB" sz="2800" dirty="0"/>
          </a:p>
        </p:txBody>
      </p:sp>
      <p:sp>
        <p:nvSpPr>
          <p:cNvPr id="3" name="Content Placeholder 2"/>
          <p:cNvSpPr>
            <a:spLocks noGrp="1"/>
          </p:cNvSpPr>
          <p:nvPr>
            <p:ph idx="1"/>
          </p:nvPr>
        </p:nvSpPr>
        <p:spPr>
          <a:xfrm>
            <a:off x="558000" y="1412776"/>
            <a:ext cx="3941992" cy="4739679"/>
          </a:xfrm>
        </p:spPr>
        <p:txBody>
          <a:bodyPr/>
          <a:lstStyle/>
          <a:p>
            <a:pPr marL="0" indent="0"/>
            <a:r>
              <a:rPr lang="en-GB" sz="1100" dirty="0">
                <a:solidFill>
                  <a:schemeClr val="accent1"/>
                </a:solidFill>
              </a:rPr>
              <a:t>This indicator shows the number of premises with certificates permitted to sell or supply alcohol on-trade and/or off-trade per square kilometre for each local authority in England. By including this data in LAPE, local authorities can compare the number and density of licensed premises in their area with similar areas and with areas experiencing similar harms.</a:t>
            </a:r>
          </a:p>
          <a:p>
            <a:pPr marL="0" indent="0"/>
            <a:endParaRPr lang="en-GB" sz="1100" dirty="0">
              <a:solidFill>
                <a:schemeClr val="accent1"/>
              </a:solidFill>
            </a:endParaRPr>
          </a:p>
          <a:p>
            <a:pPr marL="0" indent="0"/>
            <a:r>
              <a:rPr lang="en-GB" sz="1100" dirty="0">
                <a:solidFill>
                  <a:schemeClr val="accent1"/>
                </a:solidFill>
              </a:rPr>
              <a:t>For 2017/18 there were 164,857 premises across England licensed to sell alcohol. With the exception of Blackpool, the areas with the greatest density of premises were all districts of London, followed by the major cities of Liverpool and Manchester. This is to be expected as we know the density of licensed premises is highly correlated with population density i.e. there are more premises in areas with more people. </a:t>
            </a:r>
          </a:p>
          <a:p>
            <a:pPr marL="0" indent="0"/>
            <a:endParaRPr lang="en-GB" sz="1100" dirty="0">
              <a:solidFill>
                <a:schemeClr val="accent1"/>
              </a:solidFill>
            </a:endParaRPr>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800" dirty="0"/>
          </a:p>
          <a:p>
            <a:pPr marL="0" indent="0"/>
            <a:endParaRPr lang="en-GB" sz="400" dirty="0"/>
          </a:p>
          <a:p>
            <a:pPr marL="0" indent="0"/>
            <a:endParaRPr lang="en-GB" sz="800" dirty="0"/>
          </a:p>
          <a:p>
            <a:pPr marL="0" indent="0"/>
            <a:endParaRPr lang="en-GB" sz="800" dirty="0"/>
          </a:p>
          <a:p>
            <a:pPr marL="0" indent="0"/>
            <a:endParaRPr lang="en-GB" sz="8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a:p>
            <a:pPr marL="285750" indent="-285750">
              <a:buFontTx/>
              <a:buChar char="-"/>
            </a:pPr>
            <a:endParaRPr lang="en-GB" sz="11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4</a:t>
            </a:fld>
            <a:endParaRPr lang="en-US" dirty="0"/>
          </a:p>
        </p:txBody>
      </p:sp>
      <p:sp>
        <p:nvSpPr>
          <p:cNvPr id="5" name="Footer Placeholder 4"/>
          <p:cNvSpPr>
            <a:spLocks noGrp="1"/>
          </p:cNvSpPr>
          <p:nvPr>
            <p:ph type="ftr" sz="quarter" idx="11"/>
          </p:nvPr>
        </p:nvSpPr>
        <p:spPr/>
        <p:txBody>
          <a:bodyPr/>
          <a:lstStyle/>
          <a:p>
            <a:pPr>
              <a:defRPr/>
            </a:pPr>
            <a:r>
              <a:rPr lang="en-US"/>
              <a:t>Local Alcohol Profiles for England</a:t>
            </a:r>
            <a:endParaRPr lang="en-US" dirty="0"/>
          </a:p>
        </p:txBody>
      </p:sp>
      <p:sp>
        <p:nvSpPr>
          <p:cNvPr id="8" name="Content Placeholder 2"/>
          <p:cNvSpPr txBox="1">
            <a:spLocks/>
          </p:cNvSpPr>
          <p:nvPr/>
        </p:nvSpPr>
        <p:spPr bwMode="auto">
          <a:xfrm>
            <a:off x="4644008" y="1407829"/>
            <a:ext cx="3941992" cy="4739679"/>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r>
              <a:rPr lang="en-GB" sz="1100" dirty="0">
                <a:solidFill>
                  <a:schemeClr val="accent1"/>
                </a:solidFill>
              </a:rPr>
              <a:t>This results in a marked variation in the density of licensed premises across the local authorities of England. This is illustrated in the map below.</a:t>
            </a:r>
          </a:p>
          <a:p>
            <a:pPr marL="0" indent="0"/>
            <a:endParaRPr lang="en-GB" sz="1100" dirty="0"/>
          </a:p>
          <a:p>
            <a:pPr marL="0" indent="0"/>
            <a:r>
              <a:rPr lang="en-GB" sz="1100" dirty="0"/>
              <a:t>Figure 3. </a:t>
            </a:r>
            <a:r>
              <a:rPr lang="en-US" sz="1100" dirty="0"/>
              <a:t>Number of premises per km², District and UA</a:t>
            </a:r>
            <a:endParaRPr lang="en-US" sz="1100" b="1" dirty="0"/>
          </a:p>
        </p:txBody>
      </p:sp>
      <p:sp>
        <p:nvSpPr>
          <p:cNvPr id="9" name="TextBox 8">
            <a:extLst>
              <a:ext uri="{FF2B5EF4-FFF2-40B4-BE49-F238E27FC236}">
                <a16:creationId xmlns:a16="http://schemas.microsoft.com/office/drawing/2014/main" id="{420AAEBF-082F-4E56-A31C-46A52D305F00}"/>
              </a:ext>
            </a:extLst>
          </p:cNvPr>
          <p:cNvSpPr txBox="1"/>
          <p:nvPr/>
        </p:nvSpPr>
        <p:spPr>
          <a:xfrm>
            <a:off x="558000" y="4410970"/>
            <a:ext cx="3941992" cy="1785104"/>
          </a:xfrm>
          <a:prstGeom prst="rect">
            <a:avLst/>
          </a:prstGeom>
          <a:solidFill>
            <a:schemeClr val="bg2"/>
          </a:solidFill>
        </p:spPr>
        <p:txBody>
          <a:bodyPr wrap="square" rtlCol="0">
            <a:spAutoFit/>
          </a:bodyPr>
          <a:lstStyle/>
          <a:p>
            <a:r>
              <a:rPr lang="en-GB" sz="1100" dirty="0">
                <a:solidFill>
                  <a:schemeClr val="bg1"/>
                </a:solidFill>
              </a:rPr>
              <a:t>The numerator is published as National Statistics by the Home Office. It is based on administrative data returns from Local Authorities (LAs). However, premises may have a licence to sell alcohol but not actually sell alcohol. Also, premises may have ceased trading since a licence was granted but not yet been removed from LA records. For a small number of LAs there are missing or incomplete data and hence LAPE is unable to provide a value for those areas. Correspondingly, the England value is based on LAs with a known number of licensed premises only.</a:t>
            </a:r>
          </a:p>
        </p:txBody>
      </p:sp>
      <p:pic>
        <p:nvPicPr>
          <p:cNvPr id="7" name="Picture 6">
            <a:extLst>
              <a:ext uri="{FF2B5EF4-FFF2-40B4-BE49-F238E27FC236}">
                <a16:creationId xmlns:a16="http://schemas.microsoft.com/office/drawing/2014/main" id="{6A07AF38-DE80-4B9C-BC50-9B9706BB915C}"/>
              </a:ext>
            </a:extLst>
          </p:cNvPr>
          <p:cNvPicPr>
            <a:picLocks noChangeAspect="1"/>
          </p:cNvPicPr>
          <p:nvPr/>
        </p:nvPicPr>
        <p:blipFill>
          <a:blip r:embed="rId2"/>
          <a:stretch>
            <a:fillRect/>
          </a:stretch>
        </p:blipFill>
        <p:spPr>
          <a:xfrm>
            <a:off x="5247004" y="2612396"/>
            <a:ext cx="2736000" cy="3583678"/>
          </a:xfrm>
          <a:prstGeom prst="rect">
            <a:avLst/>
          </a:prstGeom>
        </p:spPr>
      </p:pic>
    </p:spTree>
    <p:extLst>
      <p:ext uri="{BB962C8B-B14F-4D97-AF65-F5344CB8AC3E}">
        <p14:creationId xmlns:p14="http://schemas.microsoft.com/office/powerpoint/2010/main" val="19464180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2400" dirty="0"/>
              <a:t>Local Alcohol Profiles for England: August 2019</a:t>
            </a:r>
            <a:br>
              <a:rPr lang="en-GB" sz="2400" dirty="0"/>
            </a:br>
            <a:r>
              <a:rPr lang="en-GB" sz="2000" dirty="0">
                <a:solidFill>
                  <a:srgbClr val="002776"/>
                </a:solidFill>
              </a:rPr>
              <a:t>Background</a:t>
            </a:r>
          </a:p>
        </p:txBody>
      </p:sp>
      <p:sp>
        <p:nvSpPr>
          <p:cNvPr id="3" name="Content Placeholder 2"/>
          <p:cNvSpPr>
            <a:spLocks noGrp="1"/>
          </p:cNvSpPr>
          <p:nvPr>
            <p:ph idx="1"/>
          </p:nvPr>
        </p:nvSpPr>
        <p:spPr>
          <a:xfrm>
            <a:off x="558000" y="1412776"/>
            <a:ext cx="7758416" cy="4739679"/>
          </a:xfrm>
        </p:spPr>
        <p:txBody>
          <a:bodyPr/>
          <a:lstStyle/>
          <a:p>
            <a:endParaRPr lang="en-GB" sz="1100" dirty="0"/>
          </a:p>
          <a:p>
            <a:r>
              <a:rPr lang="en-GB" sz="1100" dirty="0">
                <a:solidFill>
                  <a:schemeClr val="accent1"/>
                </a:solidFill>
              </a:rPr>
              <a:t>The Local Alcohol Profiles for England (LAPE) have been published since 2006. These profiles have been designed to help local government and health services assess the effect of alcohol use on their local populations. They inform commissioning and planning decisions to tackle alcohol use and improve the health of local communities.</a:t>
            </a:r>
          </a:p>
          <a:p>
            <a:endParaRPr lang="en-GB" sz="1100" dirty="0"/>
          </a:p>
          <a:p>
            <a:endParaRPr lang="en-GB" sz="1100" dirty="0"/>
          </a:p>
        </p:txBody>
      </p:sp>
      <p:sp>
        <p:nvSpPr>
          <p:cNvPr id="4" name="Slide Number Placeholder 3"/>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5</a:t>
            </a:fld>
            <a:endParaRPr lang="en-US" dirty="0"/>
          </a:p>
        </p:txBody>
      </p:sp>
      <p:sp>
        <p:nvSpPr>
          <p:cNvPr id="5" name="Footer Placeholder 4"/>
          <p:cNvSpPr>
            <a:spLocks noGrp="1"/>
          </p:cNvSpPr>
          <p:nvPr>
            <p:ph type="ftr" sz="quarter" idx="11"/>
          </p:nvPr>
        </p:nvSpPr>
        <p:spPr/>
        <p:txBody>
          <a:bodyPr/>
          <a:lstStyle/>
          <a:p>
            <a:pPr>
              <a:defRPr/>
            </a:pPr>
            <a:r>
              <a:rPr lang="en-US"/>
              <a:t>Local Alcohol Profiles for England</a:t>
            </a:r>
            <a:endParaRPr lang="en-US" dirty="0"/>
          </a:p>
        </p:txBody>
      </p:sp>
      <p:sp>
        <p:nvSpPr>
          <p:cNvPr id="6" name="TextBox 5">
            <a:extLst>
              <a:ext uri="{FF2B5EF4-FFF2-40B4-BE49-F238E27FC236}">
                <a16:creationId xmlns:a16="http://schemas.microsoft.com/office/drawing/2014/main" id="{6287659D-5B05-4F43-AD90-6FF90758D44C}"/>
              </a:ext>
            </a:extLst>
          </p:cNvPr>
          <p:cNvSpPr txBox="1"/>
          <p:nvPr/>
        </p:nvSpPr>
        <p:spPr>
          <a:xfrm>
            <a:off x="2782502" y="5330344"/>
            <a:ext cx="3578996" cy="600164"/>
          </a:xfrm>
          <a:prstGeom prst="rect">
            <a:avLst/>
          </a:prstGeom>
          <a:solidFill>
            <a:srgbClr val="98002E"/>
          </a:solidFill>
        </p:spPr>
        <p:txBody>
          <a:bodyPr wrap="square" rtlCol="0">
            <a:spAutoFit/>
          </a:bodyPr>
          <a:lstStyle/>
          <a:p>
            <a:r>
              <a:rPr lang="en-GB" sz="1100" dirty="0">
                <a:solidFill>
                  <a:schemeClr val="bg1"/>
                </a:solidFill>
              </a:rPr>
              <a:t>To access the Local Alcohol Profiles for England dataset by Local Authority see our interactive data tool  </a:t>
            </a:r>
            <a:r>
              <a:rPr lang="en-GB" sz="1100" dirty="0">
                <a:solidFill>
                  <a:schemeClr val="bg1"/>
                </a:solidFill>
                <a:hlinkClick r:id="rId2"/>
              </a:rPr>
              <a:t>here</a:t>
            </a:r>
            <a:endParaRPr lang="en-GB" sz="1100" dirty="0">
              <a:solidFill>
                <a:schemeClr val="bg1"/>
              </a:solidFill>
            </a:endParaRPr>
          </a:p>
        </p:txBody>
      </p:sp>
      <p:sp>
        <p:nvSpPr>
          <p:cNvPr id="7" name="TextBox 6">
            <a:extLst>
              <a:ext uri="{FF2B5EF4-FFF2-40B4-BE49-F238E27FC236}">
                <a16:creationId xmlns:a16="http://schemas.microsoft.com/office/drawing/2014/main" id="{F44C3918-72EC-4F26-A628-122042581BF2}"/>
              </a:ext>
            </a:extLst>
          </p:cNvPr>
          <p:cNvSpPr txBox="1"/>
          <p:nvPr/>
        </p:nvSpPr>
        <p:spPr>
          <a:xfrm>
            <a:off x="558000" y="2492896"/>
            <a:ext cx="7776167" cy="1446550"/>
          </a:xfrm>
          <a:prstGeom prst="rect">
            <a:avLst/>
          </a:prstGeom>
          <a:solidFill>
            <a:srgbClr val="00B092"/>
          </a:solidFill>
        </p:spPr>
        <p:txBody>
          <a:bodyPr wrap="square" rtlCol="0">
            <a:spAutoFit/>
          </a:bodyPr>
          <a:lstStyle/>
          <a:p>
            <a:r>
              <a:rPr lang="en-GB" sz="1100" b="1" dirty="0">
                <a:solidFill>
                  <a:schemeClr val="bg1"/>
                </a:solidFill>
              </a:rPr>
              <a:t>Methods used in LAPE</a:t>
            </a:r>
          </a:p>
          <a:p>
            <a:endParaRPr lang="en-GB" sz="1100" b="1" dirty="0">
              <a:solidFill>
                <a:schemeClr val="bg1"/>
              </a:solidFill>
            </a:endParaRPr>
          </a:p>
          <a:p>
            <a:r>
              <a:rPr lang="en-GB" sz="1100" dirty="0">
                <a:solidFill>
                  <a:schemeClr val="bg1"/>
                </a:solidFill>
              </a:rPr>
              <a:t>Information about the methods used to generate the indicators in LAPE can be found in the definitions tab on the LAPE site: </a:t>
            </a:r>
            <a:r>
              <a:rPr lang="en-GB" sz="1100" dirty="0">
                <a:solidFill>
                  <a:schemeClr val="bg1"/>
                </a:solidFill>
                <a:hlinkClick r:id="rId2"/>
              </a:rPr>
              <a:t>https://fingertips.phe.org.uk/profile/local-alcohol-profiles</a:t>
            </a:r>
            <a:r>
              <a:rPr lang="en-GB" sz="1100" dirty="0">
                <a:solidFill>
                  <a:schemeClr val="bg1"/>
                </a:solidFill>
              </a:rPr>
              <a:t> </a:t>
            </a:r>
          </a:p>
          <a:p>
            <a:endParaRPr lang="en-GB" sz="1100" dirty="0">
              <a:solidFill>
                <a:schemeClr val="bg1"/>
              </a:solidFill>
            </a:endParaRPr>
          </a:p>
          <a:p>
            <a:r>
              <a:rPr lang="en-GB" sz="1100" dirty="0">
                <a:solidFill>
                  <a:schemeClr val="bg1"/>
                </a:solidFill>
              </a:rPr>
              <a:t>A full explanation of alcohol-attributable fractions and indicator revisions can be found in the LAPE User Guide: </a:t>
            </a:r>
            <a:r>
              <a:rPr lang="en-GB" sz="1100" dirty="0">
                <a:solidFill>
                  <a:schemeClr val="bg1"/>
                </a:solidFill>
                <a:hlinkClick r:id="rId3"/>
              </a:rPr>
              <a:t>https://fingertips.phe.org.uk/documents/LAPE_2017_User_Guide_071117.pdf</a:t>
            </a:r>
            <a:r>
              <a:rPr lang="en-GB" sz="1100" dirty="0">
                <a:solidFill>
                  <a:schemeClr val="bg1"/>
                </a:solidFill>
              </a:rPr>
              <a:t> </a:t>
            </a:r>
          </a:p>
          <a:p>
            <a:endParaRPr lang="en-GB" sz="1100" b="1" dirty="0">
              <a:solidFill>
                <a:schemeClr val="bg1"/>
              </a:solidFill>
            </a:endParaRPr>
          </a:p>
        </p:txBody>
      </p:sp>
    </p:spTree>
    <p:extLst>
      <p:ext uri="{BB962C8B-B14F-4D97-AF65-F5344CB8AC3E}">
        <p14:creationId xmlns:p14="http://schemas.microsoft.com/office/powerpoint/2010/main" val="3051925083"/>
      </p:ext>
    </p:extLst>
  </p:cSld>
  <p:clrMapOvr>
    <a:masterClrMapping/>
  </p:clrMapOvr>
</p:sld>
</file>

<file path=ppt/theme/theme1.xml><?xml version="1.0" encoding="utf-8"?>
<a:theme xmlns:a="http://schemas.openxmlformats.org/drawingml/2006/main" name="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5547DEF730D74EA5543201242B40D3" ma:contentTypeVersion="8" ma:contentTypeDescription="Create a new document." ma:contentTypeScope="" ma:versionID="52423a80864e31395eb56070ce0039dc">
  <xsd:schema xmlns:xsd="http://www.w3.org/2001/XMLSchema" xmlns:xs="http://www.w3.org/2001/XMLSchema" xmlns:p="http://schemas.microsoft.com/office/2006/metadata/properties" xmlns:ns1="http://schemas.microsoft.com/sharepoint/v3" targetNamespace="http://schemas.microsoft.com/office/2006/metadata/properties" ma:root="true" ma:fieldsID="5248a340790c531f5f28813cd99774a1"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PublishingCont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element name="PublishingContact" ma:index="12" nillable="true" ma:displayName="Contact" ma:hidden="true" ma:list="UserInfo" ma:internalName="PublishingContact"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PublishingContact xmlns="http://schemas.microsoft.com/sharepoint/v3">
      <UserInfo>
        <DisplayName/>
        <AccountId xsi:nil="true"/>
        <AccountType/>
      </UserInfo>
    </PublishingContact>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971BF1-60A6-4338-A226-CFD964034A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AAA3BD5-90C3-4BC2-94B6-F5B6FAEAFEE3}">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schemas.microsoft.com/sharepoint/v3"/>
    <ds:schemaRef ds:uri="http://www.w3.org/XML/1998/namespace"/>
    <ds:schemaRef ds:uri="http://purl.org/dc/dcmitype/"/>
  </ds:schemaRefs>
</ds:datastoreItem>
</file>

<file path=customXml/itemProps3.xml><?xml version="1.0" encoding="utf-8"?>
<ds:datastoreItem xmlns:ds="http://schemas.openxmlformats.org/officeDocument/2006/customXml" ds:itemID="{C9A860C3-64E6-4D2A-94B1-6B6AC446E3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13783</TotalTime>
  <Words>982</Words>
  <Application>Microsoft Office PowerPoint</Application>
  <PresentationFormat>On-screen Show (4:3)</PresentationFormat>
  <Paragraphs>121</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Wingdings</vt:lpstr>
      <vt:lpstr>ヒラギノ角ゴ Pro W3</vt:lpstr>
      <vt:lpstr>Office Theme</vt:lpstr>
      <vt:lpstr>Local Alcohol Profiles for England https://fingertips.phe.org.uk/profile/local-alcohol-profiles</vt:lpstr>
      <vt:lpstr>Local Alcohol Profiles for England: August 2019 Main findings</vt:lpstr>
      <vt:lpstr>Local Alcohol Profiles for England: August 2019 Alcohol-related cancer incidence</vt:lpstr>
      <vt:lpstr>Local Alcohol Profiles for England: August 2019 Number of premises licensed to sell alcohol per square kilometre </vt:lpstr>
      <vt:lpstr>Local Alcohol Profiles for England: August 2019 Background</vt:lpstr>
    </vt:vector>
  </TitlesOfParts>
  <Company>Cabinet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Glenn Gossling</dc:creator>
  <cp:lastModifiedBy>Mark Cook</cp:lastModifiedBy>
  <cp:revision>310</cp:revision>
  <cp:lastPrinted>2018-02-05T10:29:46Z</cp:lastPrinted>
  <dcterms:created xsi:type="dcterms:W3CDTF">2012-10-10T09:02:29Z</dcterms:created>
  <dcterms:modified xsi:type="dcterms:W3CDTF">2019-07-24T09:15:39Z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0x010100855547DEF730D74EA5543201242B40D3</vt:lpwstr>
  </property>
</Properties>
</file>